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78" r:id="rId7"/>
    <p:sldId id="263" r:id="rId8"/>
    <p:sldId id="259" r:id="rId9"/>
    <p:sldId id="277" r:id="rId10"/>
    <p:sldId id="265" r:id="rId11"/>
    <p:sldId id="279" r:id="rId12"/>
    <p:sldId id="282" r:id="rId13"/>
    <p:sldId id="281" r:id="rId14"/>
    <p:sldId id="280" r:id="rId15"/>
    <p:sldId id="260" r:id="rId16"/>
    <p:sldId id="264" r:id="rId17"/>
    <p:sldId id="267" r:id="rId18"/>
    <p:sldId id="266" r:id="rId19"/>
    <p:sldId id="268" r:id="rId20"/>
    <p:sldId id="269" r:id="rId21"/>
    <p:sldId id="271" r:id="rId22"/>
    <p:sldId id="272" r:id="rId23"/>
    <p:sldId id="273" r:id="rId24"/>
    <p:sldId id="270" r:id="rId25"/>
    <p:sldId id="274" r:id="rId26"/>
    <p:sldId id="275" r:id="rId27"/>
    <p:sldId id="276" r:id="rId28"/>
    <p:sldId id="283" r:id="rId29"/>
    <p:sldId id="284"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2.png>
</file>

<file path=ppt/media/image3.png>
</file>

<file path=ppt/media/image4.jp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12/21/2022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12/21/2022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12/21/2022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12/21/2022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12/21/2022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14996" y="685800"/>
            <a:ext cx="9601200" cy="1485900"/>
          </a:xfrm>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2171700"/>
            <a:ext cx="4996394" cy="4124325"/>
          </a:xfrm>
        </p:spPr>
      </p:pic>
      <p:sp>
        <p:nvSpPr>
          <p:cNvPr id="3" name="矩形 2">
            <a:extLst>
              <a:ext uri="{FF2B5EF4-FFF2-40B4-BE49-F238E27FC236}">
                <a16:creationId xmlns:a16="http://schemas.microsoft.com/office/drawing/2014/main" id="{A03964F3-EE00-40AB-BAEC-ED1F202E4EB8}"/>
              </a:ext>
            </a:extLst>
          </p:cNvPr>
          <p:cNvSpPr/>
          <p:nvPr/>
        </p:nvSpPr>
        <p:spPr>
          <a:xfrm>
            <a:off x="1186292" y="1956219"/>
            <a:ext cx="4790114" cy="2585323"/>
          </a:xfrm>
          <a:prstGeom prst="rect">
            <a:avLst/>
          </a:prstGeom>
        </p:spPr>
        <p:txBody>
          <a:bodyPr wrap="square">
            <a:spAutoFit/>
          </a:bodyPr>
          <a:lstStyle/>
          <a:p>
            <a:r>
              <a:rPr lang="zh-TW" altLang="en-US" dirty="0">
                <a:latin typeface="Algerian" panose="04020705040A02060702" pitchFamily="82" charset="0"/>
              </a:rPr>
              <a:t>The seven levels that computer systems employ to interact over a network are described by the Open Systems Interconnection (OSI) model. In the early 1980s, all significant computer and telecommunications businesses adopted it as the first universal architecture for network communications</a:t>
            </a:r>
            <a:r>
              <a:rPr lang="zh-TW" altLang="en-US" dirty="0"/>
              <a:t>.</a:t>
            </a:r>
          </a:p>
        </p:txBody>
      </p:sp>
    </p:spTree>
    <p:extLst>
      <p:ext uri="{BB962C8B-B14F-4D97-AF65-F5344CB8AC3E}">
        <p14:creationId xmlns:p14="http://schemas.microsoft.com/office/powerpoint/2010/main" val="387952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BC6208-3DED-48F6-A6C7-D3EE71370539}"/>
              </a:ext>
            </a:extLst>
          </p:cNvPr>
          <p:cNvSpPr>
            <a:spLocks noGrp="1"/>
          </p:cNvSpPr>
          <p:nvPr>
            <p:ph type="title"/>
          </p:nvPr>
        </p:nvSpPr>
        <p:spPr/>
        <p:txBody>
          <a:bodyPr/>
          <a:lstStyle/>
          <a:p>
            <a:r>
              <a:rPr lang="en-US" altLang="zh-TW" dirty="0">
                <a:latin typeface="Algerian" panose="04020705040A02060702" pitchFamily="82" charset="0"/>
              </a:rPr>
              <a:t>OSI MODEL</a:t>
            </a:r>
            <a:r>
              <a:rPr lang="zh-TW" altLang="en-US" dirty="0">
                <a:latin typeface="Algerian" panose="04020705040A02060702" pitchFamily="82" charset="0"/>
              </a:rPr>
              <a:t> </a:t>
            </a:r>
            <a:r>
              <a:rPr lang="en-US" altLang="zh-TW" dirty="0">
                <a:latin typeface="Algerian" panose="04020705040A02060702" pitchFamily="82" charset="0"/>
              </a:rPr>
              <a:t>layer function</a:t>
            </a:r>
            <a:endParaRPr lang="zh-TW" altLang="en-US" dirty="0"/>
          </a:p>
        </p:txBody>
      </p:sp>
      <p:sp>
        <p:nvSpPr>
          <p:cNvPr id="3" name="內容版面配置區 2">
            <a:extLst>
              <a:ext uri="{FF2B5EF4-FFF2-40B4-BE49-F238E27FC236}">
                <a16:creationId xmlns:a16="http://schemas.microsoft.com/office/drawing/2014/main" id="{4DF0975A-09B1-4D38-BC0E-28DDD0072D0D}"/>
              </a:ext>
            </a:extLst>
          </p:cNvPr>
          <p:cNvSpPr>
            <a:spLocks noGrp="1"/>
          </p:cNvSpPr>
          <p:nvPr>
            <p:ph idx="1"/>
          </p:nvPr>
        </p:nvSpPr>
        <p:spPr>
          <a:xfrm>
            <a:off x="1371600" y="1740716"/>
            <a:ext cx="9601200" cy="4827864"/>
          </a:xfrm>
        </p:spPr>
        <p:txBody>
          <a:bodyPr>
            <a:normAutofit lnSpcReduction="10000"/>
          </a:bodyPr>
          <a:lstStyle/>
          <a:p>
            <a:r>
              <a:rPr lang="en-US" altLang="zh-TW" b="1" dirty="0">
                <a:latin typeface="Algerian" panose="04020705040A02060702" pitchFamily="82" charset="0"/>
              </a:rPr>
              <a:t>Layer 7: Application </a:t>
            </a:r>
          </a:p>
          <a:p>
            <a:pPr marL="0" indent="0">
              <a:buNone/>
            </a:pPr>
            <a:r>
              <a:rPr lang="en-US" altLang="zh-TW" dirty="0">
                <a:latin typeface="Algerian" panose="04020705040A02060702" pitchFamily="82" charset="0"/>
              </a:rPr>
              <a:t>      End-user applications like web browsers and email clients operate at the application layer. It offers protocols that let computer programs transmit and receive data and give consumers useful information. The Hypertext Transfer Protocol (HTTP), File Transfer Protocol (FTP), Post Office Protocol (POP), Simple Mail Transfer Protocol (SMTP), and Domain Name System are a few examples of application layer protocols (DNS).</a:t>
            </a:r>
          </a:p>
          <a:p>
            <a:pPr marL="0" indent="0">
              <a:buNone/>
            </a:pPr>
            <a:endParaRPr lang="en-US" altLang="zh-TW" dirty="0">
              <a:latin typeface="Algerian" panose="04020705040A02060702" pitchFamily="82" charset="0"/>
            </a:endParaRPr>
          </a:p>
          <a:p>
            <a:r>
              <a:rPr lang="en-US" altLang="zh-TW" b="1" dirty="0">
                <a:latin typeface="Algerian" panose="04020705040A02060702" pitchFamily="82" charset="0"/>
              </a:rPr>
              <a:t>Layer 6: Presentation</a:t>
            </a:r>
          </a:p>
          <a:p>
            <a:pPr marL="0" indent="0">
              <a:buNone/>
            </a:pPr>
            <a:r>
              <a:rPr lang="en-US" altLang="zh-TW" dirty="0">
                <a:latin typeface="Algerian" panose="04020705040A02060702" pitchFamily="82" charset="0"/>
              </a:rPr>
              <a:t>      Data is prepared for the application layer by the presentation layer. In order for data to be correctly received on the other end, it specifies how two devices should encode, encrypt, and compress data. Any data transmitted by the application layer is processed by the presentation layer before being delivered via the session layer.</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700656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a:xfrm>
            <a:off x="1295400" y="1638300"/>
            <a:ext cx="9601200" cy="4812834"/>
          </a:xfrm>
        </p:spPr>
        <p:txBody>
          <a:bodyPr>
            <a:normAutofit/>
          </a:bodyPr>
          <a:lstStyle/>
          <a:p>
            <a:r>
              <a:rPr lang="en-US" altLang="zh-TW" dirty="0">
                <a:latin typeface="Algerian" panose="04020705040A02060702" pitchFamily="82" charset="0"/>
              </a:rPr>
              <a:t>Layer 5:</a:t>
            </a:r>
            <a:r>
              <a:rPr lang="zh-TW" altLang="en-US" dirty="0">
                <a:latin typeface="Algerian" panose="04020705040A02060702" pitchFamily="82" charset="0"/>
              </a:rPr>
              <a:t> </a:t>
            </a:r>
            <a:r>
              <a:rPr lang="en-US" altLang="zh-TW" dirty="0">
                <a:latin typeface="Algerian" panose="04020705040A02060702" pitchFamily="82" charset="0"/>
              </a:rPr>
              <a:t>Session</a:t>
            </a:r>
          </a:p>
          <a:p>
            <a:pPr marL="0" indent="0">
              <a:buNone/>
            </a:pPr>
            <a:r>
              <a:rPr lang="zh-TW" altLang="en-US" dirty="0">
                <a:latin typeface="Algerian" panose="04020705040A02060702" pitchFamily="82" charset="0"/>
              </a:rPr>
              <a:t>      </a:t>
            </a:r>
            <a:r>
              <a:rPr lang="en-US" altLang="zh-TW" dirty="0">
                <a:latin typeface="Algerian" panose="04020705040A02060702" pitchFamily="82" charset="0"/>
              </a:rPr>
              <a:t>The session layer establishes sessions, or channels of communication, between devices. It is in charge of starting sessions, making sure they are active and open while data is being exchanged, and shutting them down once communication is complete. The session layer can also establish checkpoints during a data transmission, allowing devices to pick up where they left off in the event that the session is terminated</a:t>
            </a:r>
          </a:p>
          <a:p>
            <a:pPr marL="0" indent="0">
              <a:buNone/>
            </a:pPr>
            <a:endParaRPr lang="en-US" altLang="zh-TW" dirty="0">
              <a:latin typeface="Algerian" panose="04020705040A02060702" pitchFamily="82" charset="0"/>
            </a:endParaRPr>
          </a:p>
          <a:p>
            <a:pPr marL="0" indent="0">
              <a:buNone/>
            </a:pPr>
            <a:endParaRPr lang="en-US" altLang="zh-TW" dirty="0">
              <a:latin typeface="Algerian" panose="04020705040A02060702" pitchFamily="82" charset="0"/>
            </a:endParaRPr>
          </a:p>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246907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40C83C4-52FB-4989-8BF4-94A1A673E559}"/>
              </a:ext>
            </a:extLst>
          </p:cNvPr>
          <p:cNvSpPr>
            <a:spLocks noGrp="1"/>
          </p:cNvSpPr>
          <p:nvPr>
            <p:ph type="title"/>
          </p:nvPr>
        </p:nvSpPr>
        <p:spPr/>
        <p:txBody>
          <a:bodyPr/>
          <a:lstStyle/>
          <a:p>
            <a:endParaRPr lang="zh-TW" altLang="en-US" dirty="0"/>
          </a:p>
        </p:txBody>
      </p:sp>
      <p:sp>
        <p:nvSpPr>
          <p:cNvPr id="3" name="內容版面配置區 2">
            <a:extLst>
              <a:ext uri="{FF2B5EF4-FFF2-40B4-BE49-F238E27FC236}">
                <a16:creationId xmlns:a16="http://schemas.microsoft.com/office/drawing/2014/main" id="{47B31185-6B13-41B7-A813-ABD4F9E03661}"/>
              </a:ext>
            </a:extLst>
          </p:cNvPr>
          <p:cNvSpPr>
            <a:spLocks noGrp="1"/>
          </p:cNvSpPr>
          <p:nvPr>
            <p:ph idx="1"/>
          </p:nvPr>
        </p:nvSpPr>
        <p:spPr/>
        <p:txBody>
          <a:bodyPr>
            <a:normAutofit/>
          </a:bodyPr>
          <a:lstStyle/>
          <a:p>
            <a:pPr marL="0" indent="0">
              <a:buNone/>
            </a:pPr>
            <a:endParaRPr lang="zh-TW" altLang="en-US" dirty="0">
              <a:latin typeface="Algerian" panose="04020705040A02060702" pitchFamily="82" charset="0"/>
            </a:endParaRPr>
          </a:p>
        </p:txBody>
      </p:sp>
    </p:spTree>
    <p:extLst>
      <p:ext uri="{BB962C8B-B14F-4D97-AF65-F5344CB8AC3E}">
        <p14:creationId xmlns:p14="http://schemas.microsoft.com/office/powerpoint/2010/main" val="756839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E66DFF-1F0F-4B86-9923-1C017E657C95}"/>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4B5FDC99-B7A3-4976-8FEA-B0F3848E60E2}"/>
              </a:ext>
            </a:extLst>
          </p:cNvPr>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1102016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‘LAN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342584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492458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PHYSICAL</a:t>
            </a:r>
            <a:r>
              <a:rPr lang="en-US" altLang="zh-TW" dirty="0"/>
              <a:t> </a:t>
            </a:r>
            <a:endParaRPr lang="zh-TW" altLang="en-US" dirty="0"/>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651725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a:t>PICTURE</a:t>
            </a:r>
            <a:endParaRPr lang="zh-TW" altLang="en-US" dirty="0"/>
          </a:p>
        </p:txBody>
      </p:sp>
    </p:spTree>
    <p:extLst>
      <p:ext uri="{BB962C8B-B14F-4D97-AF65-F5344CB8AC3E}">
        <p14:creationId xmlns:p14="http://schemas.microsoft.com/office/powerpoint/2010/main" val="1534041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HTTPS</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984311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1180381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5278217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0831463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783184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en-US" altLang="zh-TW" dirty="0"/>
              <a:t>IP CONFIG</a:t>
            </a:r>
          </a:p>
          <a:p>
            <a:r>
              <a:rPr lang="en-US" altLang="zh-TW" dirty="0"/>
              <a:t>NESTRAT</a:t>
            </a:r>
          </a:p>
          <a:p>
            <a:r>
              <a:rPr lang="en-US" altLang="zh-TW" dirty="0"/>
              <a:t>PING</a:t>
            </a:r>
          </a:p>
          <a:p>
            <a:endParaRPr lang="zh-TW" altLang="en-US" dirty="0"/>
          </a:p>
        </p:txBody>
      </p:sp>
    </p:spTree>
    <p:extLst>
      <p:ext uri="{BB962C8B-B14F-4D97-AF65-F5344CB8AC3E}">
        <p14:creationId xmlns:p14="http://schemas.microsoft.com/office/powerpoint/2010/main" val="705120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1" algn="l" rtl="0">
              <a:lnSpc>
                <a:spcPct val="89000"/>
              </a:lnSpc>
              <a:spcBef>
                <a:spcPct val="0"/>
              </a:spcBef>
            </a:pPr>
            <a:br>
              <a:rPr lang="en-US" altLang="zh-TW" dirty="0">
                <a:latin typeface="Arial" panose="020B0604020202020204" pitchFamily="34" charset="0"/>
                <a:cs typeface="Arial" panose="020B0604020202020204" pitchFamily="34" charset="0"/>
              </a:rPr>
            </a:br>
            <a:r>
              <a:rPr lang="en-US" altLang="zh-TW" sz="4400" dirty="0">
                <a:latin typeface="Algerian" panose="04020705040A02060702" pitchFamily="82" charset="0"/>
              </a:rPr>
              <a:t>COMPUTER NETWORK</a:t>
            </a:r>
            <a:endParaRPr lang="zh-TW" altLang="en-US" sz="4400"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20383301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SCENARIO</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4168153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Tools </a:t>
            </a:r>
            <a:r>
              <a:rPr lang="en-US" altLang="zh-TW" dirty="0" err="1"/>
              <a:t>nestat</a:t>
            </a:r>
            <a:r>
              <a:rPr lang="en-US" altLang="zh-TW" dirty="0"/>
              <a:t> + task manager + </a:t>
            </a:r>
            <a:r>
              <a:rPr lang="en-US" altLang="zh-TW" dirty="0" err="1"/>
              <a:t>taskkill</a:t>
            </a:r>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56497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7BC82D-BA53-4D88-A5D8-7F4D8F16C805}"/>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DA56EE1C-6D64-4D60-A7DF-53B430517E6B}"/>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8045152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6EBE12-447B-4361-AFB4-568F15EB7A50}"/>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B004E05B-F150-4613-80B7-2031AC022893}"/>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721295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BA3603-7B56-4284-8209-8BE9E6AF6637}"/>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752D3CFC-7CD0-4EEC-8EC1-248AADCCBA6C}"/>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607738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C2C26D25-2820-4710-A614-44DCE062F569}"/>
              </a:ext>
            </a:extLst>
          </p:cNvPr>
          <p:cNvPicPr>
            <a:picLocks noChangeAspect="1"/>
          </p:cNvPicPr>
          <p:nvPr/>
        </p:nvPicPr>
        <p:blipFill>
          <a:blip r:embed="rId2"/>
          <a:stretch>
            <a:fillRect/>
          </a:stretch>
        </p:blipFill>
        <p:spPr>
          <a:xfrm>
            <a:off x="1329655" y="461467"/>
            <a:ext cx="4307747" cy="2980730"/>
          </a:xfrm>
          <a:prstGeom prst="rect">
            <a:avLst/>
          </a:prstGeom>
        </p:spPr>
      </p:pic>
      <p:pic>
        <p:nvPicPr>
          <p:cNvPr id="5" name="圖片 4">
            <a:extLst>
              <a:ext uri="{FF2B5EF4-FFF2-40B4-BE49-F238E27FC236}">
                <a16:creationId xmlns:a16="http://schemas.microsoft.com/office/drawing/2014/main" id="{C62F4BF4-1798-437A-85D9-DD63016F0DFF}"/>
              </a:ext>
            </a:extLst>
          </p:cNvPr>
          <p:cNvPicPr>
            <a:picLocks noChangeAspect="1"/>
          </p:cNvPicPr>
          <p:nvPr/>
        </p:nvPicPr>
        <p:blipFill>
          <a:blip r:embed="rId3"/>
          <a:stretch>
            <a:fillRect/>
          </a:stretch>
        </p:blipFill>
        <p:spPr>
          <a:xfrm>
            <a:off x="5773184" y="2395056"/>
            <a:ext cx="5560343" cy="3200051"/>
          </a:xfrm>
          <a:prstGeom prst="rect">
            <a:avLst/>
          </a:prstGeom>
        </p:spPr>
      </p:pic>
    </p:spTree>
    <p:extLst>
      <p:ext uri="{BB962C8B-B14F-4D97-AF65-F5344CB8AC3E}">
        <p14:creationId xmlns:p14="http://schemas.microsoft.com/office/powerpoint/2010/main" val="322133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2333151" y="2171700"/>
            <a:ext cx="7525698" cy="4334077"/>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76F0BF-B76F-41DE-991F-3DF4C7D04D03}"/>
              </a:ext>
            </a:extLst>
          </p:cNvPr>
          <p:cNvSpPr>
            <a:spLocks noGrp="1"/>
          </p:cNvSpPr>
          <p:nvPr>
            <p:ph type="title"/>
          </p:nvPr>
        </p:nvSpPr>
        <p:spPr/>
        <p:txBody>
          <a:bodyPr vert="horz" anchor="ct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p>
        </p:txBody>
      </p:sp>
      <p:sp>
        <p:nvSpPr>
          <p:cNvPr id="3" name="內容版面配置區 2">
            <a:extLst>
              <a:ext uri="{FF2B5EF4-FFF2-40B4-BE49-F238E27FC236}">
                <a16:creationId xmlns:a16="http://schemas.microsoft.com/office/drawing/2014/main" id="{5FF50600-2EFD-41A1-86C1-7CEF6E41C782}"/>
              </a:ext>
            </a:extLst>
          </p:cNvPr>
          <p:cNvSpPr>
            <a:spLocks noGrp="1"/>
          </p:cNvSpPr>
          <p:nvPr>
            <p:ph idx="1"/>
          </p:nvPr>
        </p:nvSpPr>
        <p:spPr/>
        <p:txBody>
          <a:bodyPr/>
          <a:lstStyle/>
          <a:p>
            <a:r>
              <a:rPr lang="en-US" altLang="zh-TW" sz="2400" dirty="0">
                <a:latin typeface="Algerian" panose="04020705040A02060702" pitchFamily="82" charset="0"/>
              </a:rPr>
              <a:t>A group of end stations and the switch ports that link them together make up a VLAN. The logical split may be justified for a variety of reasons, such as departmental or project membership. The end station and the port to which it is connected must both be members of the same VLAN in order for it to function physically</a:t>
            </a:r>
            <a:r>
              <a:rPr lang="en-US" altLang="zh-TW" dirty="0">
                <a:latin typeface="Algerian" panose="04020705040A02060702" pitchFamily="82" charset="0"/>
              </a:rPr>
              <a:t>.</a:t>
            </a:r>
            <a:endParaRPr lang="zh-TW" altLang="en-US" dirty="0">
              <a:latin typeface="Algerian" panose="04020705040A02060702" pitchFamily="82" charset="0"/>
            </a:endParaRPr>
          </a:p>
        </p:txBody>
      </p:sp>
    </p:spTree>
    <p:extLst>
      <p:ext uri="{BB962C8B-B14F-4D97-AF65-F5344CB8AC3E}">
        <p14:creationId xmlns:p14="http://schemas.microsoft.com/office/powerpoint/2010/main" val="1149825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85000" lnSpcReduction="10000"/>
          </a:bodyPr>
          <a:lstStyle/>
          <a:p>
            <a:r>
              <a:rPr lang="en-US" altLang="zh-TW" sz="2800" dirty="0">
                <a:latin typeface="Bell MT" panose="02020503060305020303" pitchFamily="18"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NETWORK TOPOLOGY</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2171700"/>
            <a:ext cx="9601200" cy="3581400"/>
          </a:xfrm>
        </p:spPr>
        <p:txBody>
          <a:bodyPr>
            <a:noAutofit/>
          </a:bodyPr>
          <a:lstStyle/>
          <a:p>
            <a:r>
              <a:rPr lang="en-US" dirty="0">
                <a:latin typeface="Bell MT" panose="02020503060305020303" pitchFamily="18"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Bell MT" panose="02020503060305020303" pitchFamily="18"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Bell MT" panose="02020503060305020303" pitchFamily="18" charset="0"/>
            </a:endParaRPr>
          </a:p>
        </p:txBody>
      </p:sp>
    </p:spTree>
    <p:extLst>
      <p:ext uri="{BB962C8B-B14F-4D97-AF65-F5344CB8AC3E}">
        <p14:creationId xmlns:p14="http://schemas.microsoft.com/office/powerpoint/2010/main" val="316036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180</TotalTime>
  <Words>819</Words>
  <Application>Microsoft Office PowerPoint</Application>
  <PresentationFormat>寬螢幕</PresentationFormat>
  <Paragraphs>58</Paragraphs>
  <Slides>31</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31</vt:i4>
      </vt:variant>
    </vt:vector>
  </HeadingPairs>
  <TitlesOfParts>
    <vt:vector size="38" baseType="lpstr">
      <vt:lpstr>微軟正黑體</vt:lpstr>
      <vt:lpstr>Algerian</vt:lpstr>
      <vt:lpstr>Arial</vt:lpstr>
      <vt:lpstr>Bell MT</vt:lpstr>
      <vt:lpstr>Franklin Gothic Book</vt:lpstr>
      <vt:lpstr>Wingdings</vt:lpstr>
      <vt:lpstr>Crop</vt:lpstr>
      <vt:lpstr>COMPUTER NETWORK</vt:lpstr>
      <vt:lpstr>AGENDA</vt:lpstr>
      <vt:lpstr>COMPUTER NETWORK </vt:lpstr>
      <vt:lpstr>HARDWARE: NERTWORK CONNECTING DEVICE</vt:lpstr>
      <vt:lpstr>SWITCH VLAN</vt:lpstr>
      <vt:lpstr>SWITCH VLAN</vt:lpstr>
      <vt:lpstr>VLAN VIRTUAL LOCAL AREA NETWORK</vt:lpstr>
      <vt:lpstr>NETWORK TOPOLOGY </vt:lpstr>
      <vt:lpstr>PowerPoint 簡報</vt:lpstr>
      <vt:lpstr>OSI MODEL</vt:lpstr>
      <vt:lpstr>OSI MODEL layer function</vt:lpstr>
      <vt:lpstr>PowerPoint 簡報</vt:lpstr>
      <vt:lpstr>PowerPoint 簡報</vt:lpstr>
      <vt:lpstr>PowerPoint 簡報</vt:lpstr>
      <vt:lpstr>Mesh ‘LAN  local area network</vt:lpstr>
      <vt:lpstr>COMPUTER NETWORK:SOFT WARE</vt:lpstr>
      <vt:lpstr>PHYSICAL </vt:lpstr>
      <vt:lpstr>TCP/ICP PROTOCOL SUITE</vt:lpstr>
      <vt:lpstr>HTTPS</vt:lpstr>
      <vt:lpstr>COMPUTER NETWORK: WINDOW COMMAND</vt:lpstr>
      <vt:lpstr>PowerPoint 簡報</vt:lpstr>
      <vt:lpstr>PowerPoint 簡報</vt:lpstr>
      <vt:lpstr>PowerPoint 簡報</vt:lpstr>
      <vt:lpstr>PowerPoint 簡報</vt:lpstr>
      <vt:lpstr> COMPUTER NETWORK</vt:lpstr>
      <vt:lpstr>SCENARIO</vt:lpstr>
      <vt:lpstr>Tools nestat + task manager + taskkill</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owner</cp:lastModifiedBy>
  <cp:revision>15</cp:revision>
  <dcterms:created xsi:type="dcterms:W3CDTF">2022-12-07T00:32:14Z</dcterms:created>
  <dcterms:modified xsi:type="dcterms:W3CDTF">2022-12-21T01:57:35Z</dcterms:modified>
</cp:coreProperties>
</file>

<file path=docProps/thumbnail.jpeg>
</file>